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2"/>
  </p:notesMasterIdLst>
  <p:sldIdLst>
    <p:sldId id="256" r:id="rId2"/>
    <p:sldId id="257" r:id="rId3"/>
    <p:sldId id="276" r:id="rId4"/>
    <p:sldId id="268" r:id="rId5"/>
    <p:sldId id="269" r:id="rId6"/>
    <p:sldId id="270" r:id="rId7"/>
    <p:sldId id="277" r:id="rId8"/>
    <p:sldId id="258" r:id="rId9"/>
    <p:sldId id="259" r:id="rId10"/>
    <p:sldId id="260" r:id="rId11"/>
    <p:sldId id="261" r:id="rId12"/>
    <p:sldId id="279" r:id="rId13"/>
    <p:sldId id="281" r:id="rId14"/>
    <p:sldId id="280" r:id="rId15"/>
    <p:sldId id="264" r:id="rId16"/>
    <p:sldId id="263" r:id="rId17"/>
    <p:sldId id="272" r:id="rId18"/>
    <p:sldId id="273" r:id="rId19"/>
    <p:sldId id="271"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4435" autoAdjust="0"/>
  </p:normalViewPr>
  <p:slideViewPr>
    <p:cSldViewPr snapToGrid="0">
      <p:cViewPr varScale="1">
        <p:scale>
          <a:sx n="155" d="100"/>
          <a:sy n="155" d="100"/>
        </p:scale>
        <p:origin x="31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gradFill flip="none" rotWithShape="1">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fld id="{E2A8E19E-4FF1-4A10-8BBF-1CA4BF2A5F70}" type="CELLRANGE">
                      <a:rPr lang="en-US" baseline="0" dirty="0"/>
                      <a:pPr>
                        <a:defRPr b="1"/>
                      </a:pPr>
                      <a:t>[CELLRANGE]</a:t>
                    </a:fld>
                    <a:r>
                      <a:rPr lang="en-US" baseline="0" dirty="0"/>
                      <a:t>: </a:t>
                    </a:r>
                    <a:fld id="{97F5CE8A-A04B-4B82-892D-9D21EFA021DE}" type="VALUE">
                      <a:rPr lang="en-US" baseline="0" dirty="0"/>
                      <a:pPr>
                        <a:defRPr b="1"/>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5651098682498702"/>
                      <c:h val="4.5113398976723999E-2"/>
                    </c:manualLayout>
                  </c15:layout>
                  <c15:dlblFieldTable/>
                  <c15:showDataLabelsRange val="1"/>
                </c:ext>
                <c:ext xmlns:c16="http://schemas.microsoft.com/office/drawing/2014/chart" uri="{C3380CC4-5D6E-409C-BE32-E72D297353CC}">
                  <c16:uniqueId val="{00000001-0FAA-4DB4-95D7-27D8BE985A61}"/>
                </c:ext>
              </c:extLst>
            </c:dLbl>
            <c:dLbl>
              <c:idx val="1"/>
              <c:tx>
                <c:rich>
                  <a:bodyPr/>
                  <a:lstStyle/>
                  <a:p>
                    <a:fld id="{EFE72B09-371B-410B-96F0-3CCEABEF1966}" type="CELLRANGE">
                      <a:rPr lang="en-US"/>
                      <a:pPr/>
                      <a:t>[CELLRANGE]</a:t>
                    </a:fld>
                    <a:r>
                      <a:rPr lang="en-US" baseline="0"/>
                      <a:t>: </a:t>
                    </a:r>
                    <a:fld id="{DE40A5A6-FF78-4D2D-8368-009D5DB63814}"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FAA-4DB4-95D7-27D8BE985A61}"/>
                </c:ext>
              </c:extLst>
            </c:dLbl>
            <c:dLbl>
              <c:idx val="2"/>
              <c:tx>
                <c:rich>
                  <a:bodyPr/>
                  <a:lstStyle/>
                  <a:p>
                    <a:fld id="{6929576C-5244-4C37-AE11-4790EFBB985D}" type="CELLRANGE">
                      <a:rPr lang="en-US"/>
                      <a:pPr/>
                      <a:t>[CELLRANGE]</a:t>
                    </a:fld>
                    <a:r>
                      <a:rPr lang="en-US" baseline="0"/>
                      <a:t>: </a:t>
                    </a:r>
                    <a:fld id="{59E6D942-74B9-4F5B-BA97-D3415E512694}"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21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gradFill>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gradFill>
              <a:ln w="19050">
                <a:solidFill>
                  <a:schemeClr val="lt1"/>
                </a:solidFill>
              </a:ln>
              <a:effectLst/>
            </c:spPr>
            <c:extLst>
              <c:ext xmlns:c16="http://schemas.microsoft.com/office/drawing/2014/chart" uri="{C3380CC4-5D6E-409C-BE32-E72D297353CC}">
                <c16:uniqueId val="{00000005-B3A0-4CB8-A346-5EB9756A7E8B}"/>
              </c:ext>
            </c:extLst>
          </c:dPt>
          <c:dLbls>
            <c:dLbl>
              <c:idx val="0"/>
              <c:tx>
                <c:rich>
                  <a:bodyPr/>
                  <a:lstStyle/>
                  <a:p>
                    <a:fld id="{B735CBED-ADF8-4EAE-BCE6-8D2754C1F846}" type="CELLRANGE">
                      <a:rPr lang="en-US"/>
                      <a:pPr/>
                      <a:t>[CELLRANGE]</a:t>
                    </a:fld>
                    <a:r>
                      <a:rPr lang="en-US" baseline="0"/>
                      <a:t>: </a:t>
                    </a:r>
                    <a:fld id="{9842EE0A-769A-4F0B-9709-5E0F3430C87F}"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3A0-4CB8-A346-5EB9756A7E8B}"/>
                </c:ext>
              </c:extLst>
            </c:dLbl>
            <c:dLbl>
              <c:idx val="1"/>
              <c:tx>
                <c:rich>
                  <a:bodyPr/>
                  <a:lstStyle/>
                  <a:p>
                    <a:fld id="{9AAEB31C-DE67-44F6-B8B5-D5775E7078E4}" type="CELLRANGE">
                      <a:rPr lang="en-US"/>
                      <a:pPr/>
                      <a:t>[CELLRANGE]</a:t>
                    </a:fld>
                    <a:r>
                      <a:rPr lang="en-US" baseline="0"/>
                      <a:t>: </a:t>
                    </a:r>
                    <a:fld id="{DD28918B-F2DB-46A3-BB42-2962663C2DC6}"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3A0-4CB8-A346-5EB9756A7E8B}"/>
                </c:ext>
              </c:extLst>
            </c:dLbl>
            <c:dLbl>
              <c:idx val="2"/>
              <c:tx>
                <c:rich>
                  <a:bodyPr/>
                  <a:lstStyle/>
                  <a:p>
                    <a:fld id="{C55AD278-A6F1-416B-BCBE-50075CE64737}" type="CELLRANGE">
                      <a:rPr lang="en-US"/>
                      <a:pPr/>
                      <a:t>[CELLRANGE]</a:t>
                    </a:fld>
                    <a:r>
                      <a:rPr lang="en-US" baseline="0"/>
                      <a:t>: </a:t>
                    </a:r>
                    <a:fld id="{9B20391B-9995-4795-A9DF-859C19CCB63E}"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27/03/2018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4</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27/03/2018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27/03/2018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27/03/2018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EDC6-100F-4C2F-B6D6-32480D4B988F}"/>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54B80A96-5173-4DF7-B248-E39D8F6F12C1}"/>
              </a:ext>
            </a:extLst>
          </p:cNvPr>
          <p:cNvSpPr>
            <a:spLocks noGrp="1"/>
          </p:cNvSpPr>
          <p:nvPr>
            <p:ph idx="1"/>
          </p:nvPr>
        </p:nvSpPr>
        <p:spPr/>
        <p:txBody>
          <a:bodyPr/>
          <a:lstStyle/>
          <a:p>
            <a:r>
              <a:rPr lang="en-AU" dirty="0"/>
              <a:t>Face-to-face interview with an Academic Program Officer at </a:t>
            </a:r>
            <a:r>
              <a:rPr lang="en-AU" dirty="0" err="1"/>
              <a:t>Fenner</a:t>
            </a:r>
            <a:r>
              <a:rPr lang="en-AU" dirty="0"/>
              <a:t> Hall</a:t>
            </a:r>
          </a:p>
          <a:p>
            <a:r>
              <a:rPr lang="en-AU" dirty="0"/>
              <a:t>Results</a:t>
            </a:r>
          </a:p>
          <a:p>
            <a:r>
              <a:rPr lang="en-AU" dirty="0"/>
              <a:t>What we’ve learnt</a:t>
            </a:r>
          </a:p>
          <a:p>
            <a:pPr lvl="1"/>
            <a:r>
              <a:rPr lang="en-AU" dirty="0"/>
              <a:t>Good news is that we’re seeing a trend with multiple sets of data/results</a:t>
            </a:r>
          </a:p>
          <a:p>
            <a:pPr lvl="1"/>
            <a:r>
              <a:rPr lang="en-AU" dirty="0"/>
              <a:t>Forms a good foundation for the define phase</a:t>
            </a:r>
          </a:p>
          <a:p>
            <a:endParaRPr lang="en-AU" dirty="0"/>
          </a:p>
          <a:p>
            <a:r>
              <a:rPr lang="en-AU" dirty="0"/>
              <a:t>Main points?: Expert seems most in agreement with survey results, also includes time scheduling could be the main issue for students</a:t>
            </a:r>
          </a:p>
        </p:txBody>
      </p:sp>
    </p:spTree>
    <p:extLst>
      <p:ext uri="{BB962C8B-B14F-4D97-AF65-F5344CB8AC3E}">
        <p14:creationId xmlns:p14="http://schemas.microsoft.com/office/powerpoint/2010/main" val="303305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C76-8006-46CD-85B2-59DEAA4F176E}"/>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A69B2DE7-6713-4CBE-80E1-1EF0B448FFE2}"/>
              </a:ext>
            </a:extLst>
          </p:cNvPr>
          <p:cNvSpPr>
            <a:spLocks noGrp="1"/>
          </p:cNvSpPr>
          <p:nvPr>
            <p:ph idx="1"/>
          </p:nvPr>
        </p:nvSpPr>
        <p:spPr/>
        <p:txBody>
          <a:bodyPr/>
          <a:lstStyle/>
          <a:p>
            <a:r>
              <a:rPr lang="en-AU" dirty="0"/>
              <a:t>Proposition to ANUSA</a:t>
            </a:r>
          </a:p>
          <a:p>
            <a:pPr lvl="1"/>
            <a:r>
              <a:rPr lang="en-AU" dirty="0"/>
              <a:t>Same survey proposed to ANUSA</a:t>
            </a:r>
          </a:p>
          <a:p>
            <a:r>
              <a:rPr lang="en-AU" dirty="0"/>
              <a:t>Results</a:t>
            </a:r>
          </a:p>
          <a:p>
            <a:pPr lvl="1"/>
            <a:r>
              <a:rPr lang="en-AU" dirty="0"/>
              <a:t>Rejected due to importance compared to official surveys</a:t>
            </a:r>
          </a:p>
        </p:txBody>
      </p:sp>
    </p:spTree>
    <p:extLst>
      <p:ext uri="{BB962C8B-B14F-4D97-AF65-F5344CB8AC3E}">
        <p14:creationId xmlns:p14="http://schemas.microsoft.com/office/powerpoint/2010/main" val="313049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F408ED-1707-4538-85E8-26CFEE734A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7248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7B7A0-BD7B-4FE5-A250-0CEFC1A52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2483" y="0"/>
            <a:ext cx="25203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generated with very high confidence">
            <a:extLst>
              <a:ext uri="{FF2B5EF4-FFF2-40B4-BE49-F238E27FC236}">
                <a16:creationId xmlns:a16="http://schemas.microsoft.com/office/drawing/2014/main" id="{BF2629D8-0376-441F-BC63-8B6579FB5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51423" cy="6858000"/>
          </a:xfrm>
          <a:prstGeom prst="rect">
            <a:avLst/>
          </a:prstGeom>
        </p:spPr>
      </p:pic>
    </p:spTree>
    <p:extLst>
      <p:ext uri="{BB962C8B-B14F-4D97-AF65-F5344CB8AC3E}">
        <p14:creationId xmlns:p14="http://schemas.microsoft.com/office/powerpoint/2010/main" val="351069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generated with very high confidence">
            <a:extLst>
              <a:ext uri="{FF2B5EF4-FFF2-40B4-BE49-F238E27FC236}">
                <a16:creationId xmlns:a16="http://schemas.microsoft.com/office/drawing/2014/main" id="{5C64ABC5-D825-44F2-BC98-06A35048AB6B}"/>
              </a:ext>
            </a:extLst>
          </p:cNvPr>
          <p:cNvPicPr>
            <a:picLocks noChangeAspect="1"/>
          </p:cNvPicPr>
          <p:nvPr/>
        </p:nvPicPr>
        <p:blipFill rotWithShape="1">
          <a:blip r:embed="rId2">
            <a:extLst>
              <a:ext uri="{28A0092B-C50C-407E-A947-70E740481C1C}">
                <a14:useLocalDpi xmlns:a14="http://schemas.microsoft.com/office/drawing/2010/main" val="0"/>
              </a:ext>
            </a:extLst>
          </a:blip>
          <a:srcRect r="6103" b="-1"/>
          <a:stretch/>
        </p:blipFill>
        <p:spPr>
          <a:xfrm>
            <a:off x="4654295" y="10"/>
            <a:ext cx="6638545" cy="6857990"/>
          </a:xfrm>
          <a:prstGeom prst="rect">
            <a:avLst/>
          </a:prstGeom>
        </p:spPr>
      </p:pic>
      <p:sp>
        <p:nvSpPr>
          <p:cNvPr id="7" name="Rectangle 6">
            <a:extLst>
              <a:ext uri="{FF2B5EF4-FFF2-40B4-BE49-F238E27FC236}">
                <a16:creationId xmlns:a16="http://schemas.microsoft.com/office/drawing/2014/main" id="{B85F2811-D998-42EB-9542-42A05DBA52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32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9" name="Rectangle 8">
            <a:extLst>
              <a:ext uri="{FF2B5EF4-FFF2-40B4-BE49-F238E27FC236}">
                <a16:creationId xmlns:a16="http://schemas.microsoft.com/office/drawing/2014/main" id="{D7846E20-FBC1-4C08-B4B8-47EAF8523A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AA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42267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3" descr="A circuit board&#10;&#10;Description generated with very high confidence">
            <a:extLst>
              <a:ext uri="{FF2B5EF4-FFF2-40B4-BE49-F238E27FC236}">
                <a16:creationId xmlns:a16="http://schemas.microsoft.com/office/drawing/2014/main" id="{284AC065-DE06-42FD-9AE6-9DE38A915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551" y="-5561"/>
            <a:ext cx="2746898" cy="6867246"/>
          </a:xfrm>
          <a:prstGeom prst="rect">
            <a:avLst/>
          </a:prstGeom>
        </p:spPr>
      </p:pic>
      <p:sp>
        <p:nvSpPr>
          <p:cNvPr id="7" name="Rectangle 6">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073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876C-9827-4658-9EEC-9DF7BB068D41}"/>
              </a:ext>
            </a:extLst>
          </p:cNvPr>
          <p:cNvSpPr>
            <a:spLocks noGrp="1"/>
          </p:cNvSpPr>
          <p:nvPr>
            <p:ph type="title"/>
          </p:nvPr>
        </p:nvSpPr>
        <p:spPr/>
        <p:txBody>
          <a:bodyPr/>
          <a:lstStyle/>
          <a:p>
            <a:r>
              <a:rPr lang="en-AU" dirty="0"/>
              <a:t>Define phase (Summary)</a:t>
            </a:r>
          </a:p>
        </p:txBody>
      </p:sp>
      <p:sp>
        <p:nvSpPr>
          <p:cNvPr id="3" name="Content Placeholder 2">
            <a:extLst>
              <a:ext uri="{FF2B5EF4-FFF2-40B4-BE49-F238E27FC236}">
                <a16:creationId xmlns:a16="http://schemas.microsoft.com/office/drawing/2014/main" id="{4A931EF9-D4A4-4BD9-A48F-98EA50200EC4}"/>
              </a:ext>
            </a:extLst>
          </p:cNvPr>
          <p:cNvSpPr>
            <a:spLocks noGrp="1"/>
          </p:cNvSpPr>
          <p:nvPr>
            <p:ph idx="1"/>
          </p:nvPr>
        </p:nvSpPr>
        <p:spPr/>
        <p:txBody>
          <a:bodyPr/>
          <a:lstStyle/>
          <a:p>
            <a:r>
              <a:rPr lang="en-AU" dirty="0"/>
              <a:t>Challenges faced</a:t>
            </a:r>
          </a:p>
          <a:p>
            <a:r>
              <a:rPr lang="en-AU" dirty="0"/>
              <a:t>Ontology</a:t>
            </a:r>
          </a:p>
          <a:p>
            <a:r>
              <a:rPr lang="en-AU" dirty="0"/>
              <a:t>Indexing</a:t>
            </a:r>
          </a:p>
          <a:p>
            <a:r>
              <a:rPr lang="en-AU" dirty="0"/>
              <a:t>What has been learnt from what has been done (chatbot)</a:t>
            </a:r>
          </a:p>
          <a:p>
            <a:r>
              <a:rPr lang="en-AU" dirty="0"/>
              <a:t>Could mention feedback from audit 1 here (documentation, organisation etc.)</a:t>
            </a:r>
          </a:p>
        </p:txBody>
      </p:sp>
    </p:spTree>
    <p:extLst>
      <p:ext uri="{BB962C8B-B14F-4D97-AF65-F5344CB8AC3E}">
        <p14:creationId xmlns:p14="http://schemas.microsoft.com/office/powerpoint/2010/main" val="27860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a:t>Intelligent Search</a:t>
            </a:r>
          </a:p>
        </p:txBody>
      </p:sp>
    </p:spTree>
    <p:extLst>
      <p:ext uri="{BB962C8B-B14F-4D97-AF65-F5344CB8AC3E}">
        <p14:creationId xmlns:p14="http://schemas.microsoft.com/office/powerpoint/2010/main" val="550936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8C0A-929C-4F8A-977C-929FB6B51FDE}"/>
              </a:ext>
            </a:extLst>
          </p:cNvPr>
          <p:cNvSpPr>
            <a:spLocks noGrp="1"/>
          </p:cNvSpPr>
          <p:nvPr>
            <p:ph type="title"/>
          </p:nvPr>
        </p:nvSpPr>
        <p:spPr/>
        <p:txBody>
          <a:bodyPr/>
          <a:lstStyle/>
          <a:p>
            <a:r>
              <a:rPr lang="en-AU" dirty="0"/>
              <a:t>Progress</a:t>
            </a:r>
          </a:p>
        </p:txBody>
      </p:sp>
      <p:sp>
        <p:nvSpPr>
          <p:cNvPr id="3" name="Content Placeholder 2">
            <a:extLst>
              <a:ext uri="{FF2B5EF4-FFF2-40B4-BE49-F238E27FC236}">
                <a16:creationId xmlns:a16="http://schemas.microsoft.com/office/drawing/2014/main" id="{602D0DD7-A4B9-4BA4-BD9C-7643DF6D8053}"/>
              </a:ext>
            </a:extLst>
          </p:cNvPr>
          <p:cNvSpPr>
            <a:spLocks noGrp="1"/>
          </p:cNvSpPr>
          <p:nvPr>
            <p:ph idx="1"/>
          </p:nvPr>
        </p:nvSpPr>
        <p:spPr/>
        <p:txBody>
          <a:bodyPr/>
          <a:lstStyle/>
          <a:p>
            <a:r>
              <a:rPr lang="en-AU" dirty="0"/>
              <a:t>What has been done</a:t>
            </a:r>
          </a:p>
          <a:p>
            <a:r>
              <a:rPr lang="en-AU" dirty="0"/>
              <a:t>What has been delayed</a:t>
            </a:r>
          </a:p>
          <a:p>
            <a:r>
              <a:rPr lang="en-AU" dirty="0"/>
              <a:t>How this affects our project timeline</a:t>
            </a:r>
          </a:p>
          <a:p>
            <a:r>
              <a:rPr lang="en-AU" dirty="0"/>
              <a:t>How we will adapt to the changes in the timeline</a:t>
            </a:r>
          </a:p>
          <a:p>
            <a:r>
              <a:rPr lang="en-AU" dirty="0"/>
              <a:t>Propose a new project timeline</a:t>
            </a:r>
          </a:p>
          <a:p>
            <a:r>
              <a:rPr lang="en-AU" dirty="0"/>
              <a:t>Background project timeline</a:t>
            </a:r>
          </a:p>
          <a:p>
            <a:pPr lvl="1"/>
            <a:r>
              <a:rPr lang="en-AU" dirty="0"/>
              <a:t>Show ideate and define phases here; less focus on later/earlier phases</a:t>
            </a:r>
          </a:p>
        </p:txBody>
      </p:sp>
    </p:spTree>
    <p:extLst>
      <p:ext uri="{BB962C8B-B14F-4D97-AF65-F5344CB8AC3E}">
        <p14:creationId xmlns:p14="http://schemas.microsoft.com/office/powerpoint/2010/main" val="23879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innovative and user-friendly solution to make course selection quicker and easier.</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117858264"/>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858980369"/>
              </p:ext>
            </p:extLst>
          </p:nvPr>
        </p:nvGraphicFramePr>
        <p:xfrm>
          <a:off x="5306770" y="2251494"/>
          <a:ext cx="5177654"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a:extLst>
              <a:ext uri="{FF2B5EF4-FFF2-40B4-BE49-F238E27FC236}">
                <a16:creationId xmlns:a16="http://schemas.microsoft.com/office/drawing/2014/main" id="{B82A5E06-7FC9-4C7F-BA49-988F3774E414}"/>
              </a:ext>
            </a:extLst>
          </p:cNvPr>
          <p:cNvGrpSpPr/>
          <p:nvPr/>
        </p:nvGrpSpPr>
        <p:grpSpPr>
          <a:xfrm>
            <a:off x="3853369" y="5474172"/>
            <a:ext cx="4485261" cy="790575"/>
            <a:chOff x="3354792" y="5582055"/>
            <a:chExt cx="4485261" cy="790575"/>
          </a:xfrm>
        </p:grpSpPr>
        <p:sp>
          <p:nvSpPr>
            <p:cNvPr id="17" name="Rounded Rectangle 14">
              <a:extLst>
                <a:ext uri="{FF2B5EF4-FFF2-40B4-BE49-F238E27FC236}">
                  <a16:creationId xmlns:a16="http://schemas.microsoft.com/office/drawing/2014/main" id="{A23E5603-4734-4F1A-8ED3-85810C22AC1A}"/>
                </a:ext>
              </a:extLst>
            </p:cNvPr>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18" name="Right Arrow 4">
              <a:extLst>
                <a:ext uri="{FF2B5EF4-FFF2-40B4-BE49-F238E27FC236}">
                  <a16:creationId xmlns:a16="http://schemas.microsoft.com/office/drawing/2014/main" id="{6E173552-25D9-413E-A6A6-FD2EE305F850}"/>
                </a:ext>
              </a:extLst>
            </p:cNvPr>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8A56C154-C4E7-4918-A85A-72F16C8461C1}"/>
                </a:ext>
              </a:extLst>
            </p:cNvPr>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grpSp>
      <p:pic>
        <p:nvPicPr>
          <p:cNvPr id="22" name="Content Placeholder 21" descr="A close up of a sign&#10;&#10;Description generated with very high confidence">
            <a:extLst>
              <a:ext uri="{FF2B5EF4-FFF2-40B4-BE49-F238E27FC236}">
                <a16:creationId xmlns:a16="http://schemas.microsoft.com/office/drawing/2014/main" id="{49BB5A54-CF04-4A77-B54F-9E0EDB405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690" y="999075"/>
            <a:ext cx="6920617" cy="4351338"/>
          </a:xfrm>
        </p:spPr>
      </p:pic>
    </p:spTree>
    <p:extLst>
      <p:ext uri="{BB962C8B-B14F-4D97-AF65-F5344CB8AC3E}">
        <p14:creationId xmlns:p14="http://schemas.microsoft.com/office/powerpoint/2010/main" val="6906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3A9F97-49F3-4F33-9731-B945EA136A10}"/>
              </a:ext>
            </a:extLst>
          </p:cNvPr>
          <p:cNvGrpSpPr/>
          <p:nvPr/>
        </p:nvGrpSpPr>
        <p:grpSpPr>
          <a:xfrm>
            <a:off x="8423519" y="0"/>
            <a:ext cx="2867426" cy="6820015"/>
            <a:chOff x="2037338" y="269885"/>
            <a:chExt cx="2867426" cy="6820015"/>
          </a:xfrm>
        </p:grpSpPr>
        <p:pic>
          <p:nvPicPr>
            <p:cNvPr id="6" name="Picture 5">
              <a:extLst>
                <a:ext uri="{FF2B5EF4-FFF2-40B4-BE49-F238E27FC236}">
                  <a16:creationId xmlns:a16="http://schemas.microsoft.com/office/drawing/2014/main" id="{F92C18D7-C1B3-4C82-8AB2-8C2B28F0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339" y="269885"/>
              <a:ext cx="2867425" cy="3167505"/>
            </a:xfrm>
            <a:prstGeom prst="rect">
              <a:avLst/>
            </a:prstGeom>
          </p:spPr>
        </p:pic>
        <p:pic>
          <p:nvPicPr>
            <p:cNvPr id="8" name="Picture 7">
              <a:extLst>
                <a:ext uri="{FF2B5EF4-FFF2-40B4-BE49-F238E27FC236}">
                  <a16:creationId xmlns:a16="http://schemas.microsoft.com/office/drawing/2014/main" id="{85FDD8FE-A97D-475C-9EE1-0A24435C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338" y="3641368"/>
              <a:ext cx="2867425" cy="3448532"/>
            </a:xfrm>
            <a:prstGeom prst="rect">
              <a:avLst/>
            </a:prstGeom>
          </p:spPr>
        </p:pic>
      </p:grpSp>
      <p:sp>
        <p:nvSpPr>
          <p:cNvPr id="2" name="Title 1">
            <a:extLst>
              <a:ext uri="{FF2B5EF4-FFF2-40B4-BE49-F238E27FC236}">
                <a16:creationId xmlns:a16="http://schemas.microsoft.com/office/drawing/2014/main" id="{F3F1EFEF-D672-4ABF-B977-D77CD738C6EB}"/>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ED793AE-0C14-48BE-BFD8-B0C50F681C9D}"/>
              </a:ext>
            </a:extLst>
          </p:cNvPr>
          <p:cNvSpPr>
            <a:spLocks noGrp="1"/>
          </p:cNvSpPr>
          <p:nvPr>
            <p:ph idx="1"/>
          </p:nvPr>
        </p:nvSpPr>
        <p:spPr>
          <a:xfrm>
            <a:off x="1261872" y="1828800"/>
            <a:ext cx="8595360" cy="4351337"/>
          </a:xfrm>
        </p:spPr>
        <p:txBody>
          <a:bodyPr/>
          <a:lstStyle/>
          <a:p>
            <a:r>
              <a:rPr lang="en-AU" strike="sngStrike" dirty="0"/>
              <a:t>Survey generation – show final survey</a:t>
            </a:r>
          </a:p>
          <a:p>
            <a:r>
              <a:rPr lang="en-AU" strike="sngStrike" dirty="0"/>
              <a:t>Results </a:t>
            </a:r>
            <a:r>
              <a:rPr lang="en-AU" dirty="0"/>
              <a:t>(Just focus on what we’ve gained from the high level perspective)</a:t>
            </a:r>
            <a:endParaRPr lang="en-AU" strike="sngStrike" dirty="0"/>
          </a:p>
          <a:p>
            <a:r>
              <a:rPr lang="en-AU" dirty="0"/>
              <a:t>What we’ve learnt</a:t>
            </a:r>
          </a:p>
        </p:txBody>
      </p:sp>
      <p:graphicFrame>
        <p:nvGraphicFramePr>
          <p:cNvPr id="13" name="Table 12">
            <a:extLst>
              <a:ext uri="{FF2B5EF4-FFF2-40B4-BE49-F238E27FC236}">
                <a16:creationId xmlns:a16="http://schemas.microsoft.com/office/drawing/2014/main" id="{3BAF76E4-0DCC-434A-A537-1897763D7AFD}"/>
              </a:ext>
            </a:extLst>
          </p:cNvPr>
          <p:cNvGraphicFramePr>
            <a:graphicFrameLocks noGrp="1"/>
          </p:cNvGraphicFramePr>
          <p:nvPr>
            <p:extLst>
              <p:ext uri="{D42A27DB-BD31-4B8C-83A1-F6EECF244321}">
                <p14:modId xmlns:p14="http://schemas.microsoft.com/office/powerpoint/2010/main" val="1933934700"/>
              </p:ext>
            </p:extLst>
          </p:nvPr>
        </p:nvGraphicFramePr>
        <p:xfrm>
          <a:off x="709691" y="4080668"/>
          <a:ext cx="7532073" cy="1376680"/>
        </p:xfrm>
        <a:graphic>
          <a:graphicData uri="http://schemas.openxmlformats.org/drawingml/2006/table">
            <a:tbl>
              <a:tblPr firstRow="1" bandRow="1">
                <a:tableStyleId>{5C22544A-7EE6-4342-B048-85BDC9FD1C3A}</a:tableStyleId>
              </a:tblPr>
              <a:tblGrid>
                <a:gridCol w="2510691">
                  <a:extLst>
                    <a:ext uri="{9D8B030D-6E8A-4147-A177-3AD203B41FA5}">
                      <a16:colId xmlns:a16="http://schemas.microsoft.com/office/drawing/2014/main" val="817500141"/>
                    </a:ext>
                  </a:extLst>
                </a:gridCol>
                <a:gridCol w="2510691">
                  <a:extLst>
                    <a:ext uri="{9D8B030D-6E8A-4147-A177-3AD203B41FA5}">
                      <a16:colId xmlns:a16="http://schemas.microsoft.com/office/drawing/2014/main" val="3157120958"/>
                    </a:ext>
                  </a:extLst>
                </a:gridCol>
                <a:gridCol w="2510691">
                  <a:extLst>
                    <a:ext uri="{9D8B030D-6E8A-4147-A177-3AD203B41FA5}">
                      <a16:colId xmlns:a16="http://schemas.microsoft.com/office/drawing/2014/main" val="1394952444"/>
                    </a:ext>
                  </a:extLst>
                </a:gridCol>
              </a:tblGrid>
              <a:tr h="370840">
                <a:tc>
                  <a:txBody>
                    <a:bodyPr/>
                    <a:lstStyle/>
                    <a:p>
                      <a:pPr algn="ctr"/>
                      <a:r>
                        <a:rPr lang="en-AU" sz="1200" dirty="0"/>
                        <a:t>Positives of current solution</a:t>
                      </a:r>
                    </a:p>
                  </a:txBody>
                  <a:tcPr/>
                </a:tc>
                <a:tc>
                  <a:txBody>
                    <a:bodyPr/>
                    <a:lstStyle/>
                    <a:p>
                      <a:pPr algn="ctr"/>
                      <a:r>
                        <a:rPr lang="en-AU" sz="1200" dirty="0"/>
                        <a:t>Negatives of current solution</a:t>
                      </a:r>
                    </a:p>
                  </a:txBody>
                  <a:tcPr/>
                </a:tc>
                <a:tc>
                  <a:txBody>
                    <a:bodyPr/>
                    <a:lstStyle/>
                    <a:p>
                      <a:pPr algn="ctr"/>
                      <a:r>
                        <a:rPr lang="en-AU" sz="1200" dirty="0"/>
                        <a:t>Improvements given</a:t>
                      </a:r>
                    </a:p>
                  </a:txBody>
                  <a:tcPr/>
                </a:tc>
                <a:extLst>
                  <a:ext uri="{0D108BD9-81ED-4DB2-BD59-A6C34878D82A}">
                    <a16:rowId xmlns:a16="http://schemas.microsoft.com/office/drawing/2014/main" val="2874099807"/>
                  </a:ext>
                </a:extLst>
              </a:tr>
              <a:tr h="370840">
                <a:tc>
                  <a:txBody>
                    <a:bodyPr/>
                    <a:lstStyle/>
                    <a:p>
                      <a:pPr marL="285750" indent="-285750">
                        <a:buFont typeface="Wingdings" panose="05000000000000000000" pitchFamily="2" charset="2"/>
                        <a:buChar char="ü"/>
                      </a:pPr>
                      <a:r>
                        <a:rPr lang="en-AU" sz="1200" dirty="0"/>
                        <a:t>Informative</a:t>
                      </a:r>
                    </a:p>
                    <a:p>
                      <a:pPr marL="285750" indent="-285750">
                        <a:buFont typeface="Wingdings" panose="05000000000000000000" pitchFamily="2" charset="2"/>
                        <a:buChar char="ü"/>
                      </a:pPr>
                      <a:r>
                        <a:rPr lang="en-AU" sz="1200" dirty="0"/>
                        <a:t>Easy to access and use</a:t>
                      </a:r>
                    </a:p>
                    <a:p>
                      <a:pPr marL="285750" indent="-285750">
                        <a:buFont typeface="Wingdings" panose="05000000000000000000" pitchFamily="2" charset="2"/>
                        <a:buChar char="ü"/>
                      </a:pPr>
                      <a:r>
                        <a:rPr lang="en-AU" sz="1200" dirty="0"/>
                        <a:t>Convenient layout</a:t>
                      </a:r>
                    </a:p>
                    <a:p>
                      <a:pPr marL="285750" indent="-285750">
                        <a:buFont typeface="Wingdings" panose="05000000000000000000" pitchFamily="2" charset="2"/>
                        <a:buChar char="ü"/>
                      </a:pPr>
                      <a:r>
                        <a:rPr lang="en-AU" sz="1200" dirty="0"/>
                        <a:t>Studying options</a:t>
                      </a:r>
                    </a:p>
                  </a:txBody>
                  <a:tcPr/>
                </a:tc>
                <a:tc>
                  <a:txBody>
                    <a:bodyPr/>
                    <a:lstStyle/>
                    <a:p>
                      <a:pPr marL="285750" indent="-285750">
                        <a:buFont typeface="Century Schoolbook" panose="02040604050505020304" pitchFamily="18" charset="0"/>
                        <a:buChar char="×"/>
                      </a:pPr>
                      <a:r>
                        <a:rPr lang="en-AU" sz="1200" dirty="0"/>
                        <a:t>Hard to navigate</a:t>
                      </a:r>
                    </a:p>
                    <a:p>
                      <a:pPr marL="285750" indent="-285750">
                        <a:buFont typeface="Century Schoolbook" panose="02040604050505020304" pitchFamily="18" charset="0"/>
                        <a:buChar char="×"/>
                      </a:pPr>
                      <a:r>
                        <a:rPr lang="en-AU" sz="1200" dirty="0"/>
                        <a:t>Incomplete information</a:t>
                      </a:r>
                    </a:p>
                    <a:p>
                      <a:pPr marL="285750" indent="-285750">
                        <a:buFont typeface="Century Schoolbook" panose="02040604050505020304" pitchFamily="18" charset="0"/>
                        <a:buChar char="×"/>
                      </a:pPr>
                      <a:r>
                        <a:rPr lang="en-AU" sz="1200" dirty="0"/>
                        <a:t>Outdated courses</a:t>
                      </a:r>
                    </a:p>
                    <a:p>
                      <a:pPr marL="285750" indent="-285750">
                        <a:buFont typeface="Century Schoolbook" panose="02040604050505020304" pitchFamily="18" charset="0"/>
                        <a:buChar char="×"/>
                      </a:pPr>
                      <a:endParaRPr lang="en-AU" sz="1200" dirty="0"/>
                    </a:p>
                  </a:txBody>
                  <a:tcPr/>
                </a:tc>
                <a:tc>
                  <a:txBody>
                    <a:bodyPr/>
                    <a:lstStyle/>
                    <a:p>
                      <a:pPr marL="285750" indent="-285750">
                        <a:buFont typeface="Courier New" panose="02070309020205020404" pitchFamily="49" charset="0"/>
                        <a:buChar char="o"/>
                      </a:pPr>
                      <a:r>
                        <a:rPr lang="en-AU" sz="1200" dirty="0"/>
                        <a:t>Interactive study options</a:t>
                      </a:r>
                    </a:p>
                    <a:p>
                      <a:pPr marL="285750" indent="-285750">
                        <a:buFont typeface="Courier New" panose="02070309020205020404" pitchFamily="49" charset="0"/>
                        <a:buChar char="o"/>
                      </a:pPr>
                      <a:r>
                        <a:rPr lang="en-AU" sz="1200" dirty="0"/>
                        <a:t>Course suggestion</a:t>
                      </a:r>
                    </a:p>
                    <a:p>
                      <a:pPr marL="285750" indent="-285750">
                        <a:buFont typeface="Courier New" panose="02070309020205020404" pitchFamily="49" charset="0"/>
                        <a:buChar char="o"/>
                      </a:pPr>
                      <a:r>
                        <a:rPr lang="en-AU" sz="1200" dirty="0"/>
                        <a:t>Filtering courses</a:t>
                      </a:r>
                    </a:p>
                    <a:p>
                      <a:pPr marL="285750" indent="-285750">
                        <a:buFont typeface="Courier New" panose="02070309020205020404" pitchFamily="49" charset="0"/>
                        <a:buChar char="o"/>
                      </a:pPr>
                      <a:r>
                        <a:rPr lang="en-AU" sz="1200" dirty="0"/>
                        <a:t>Quick preview of courses</a:t>
                      </a:r>
                    </a:p>
                    <a:p>
                      <a:pPr marL="285750" indent="-285750">
                        <a:buFont typeface="Courier New" panose="02070309020205020404" pitchFamily="49" charset="0"/>
                        <a:buChar char="o"/>
                      </a:pPr>
                      <a:r>
                        <a:rPr lang="en-AU" sz="1200" dirty="0"/>
                        <a:t>Consultation services</a:t>
                      </a:r>
                    </a:p>
                  </a:txBody>
                  <a:tcPr/>
                </a:tc>
                <a:extLst>
                  <a:ext uri="{0D108BD9-81ED-4DB2-BD59-A6C34878D82A}">
                    <a16:rowId xmlns:a16="http://schemas.microsoft.com/office/drawing/2014/main" val="3120188446"/>
                  </a:ext>
                </a:extLst>
              </a:tr>
            </a:tbl>
          </a:graphicData>
        </a:graphic>
      </p:graphicFrame>
    </p:spTree>
    <p:extLst>
      <p:ext uri="{BB962C8B-B14F-4D97-AF65-F5344CB8AC3E}">
        <p14:creationId xmlns:p14="http://schemas.microsoft.com/office/powerpoint/2010/main" val="294665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8B5C77-4BDA-4067-A71D-C3FE90E2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521" y="3380890"/>
            <a:ext cx="4877481" cy="3477110"/>
          </a:xfrm>
          <a:prstGeom prst="rect">
            <a:avLst/>
          </a:prstGeom>
        </p:spPr>
      </p:pic>
      <p:sp>
        <p:nvSpPr>
          <p:cNvPr id="2" name="Title 1">
            <a:extLst>
              <a:ext uri="{FF2B5EF4-FFF2-40B4-BE49-F238E27FC236}">
                <a16:creationId xmlns:a16="http://schemas.microsoft.com/office/drawing/2014/main" id="{1E3922D8-E22A-4768-A1F3-5582BC45D1F7}"/>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CC2D333-AD4B-46B3-98D7-535E883DDB0B}"/>
              </a:ext>
            </a:extLst>
          </p:cNvPr>
          <p:cNvSpPr>
            <a:spLocks noGrp="1"/>
          </p:cNvSpPr>
          <p:nvPr>
            <p:ph idx="1"/>
          </p:nvPr>
        </p:nvSpPr>
        <p:spPr/>
        <p:txBody>
          <a:bodyPr/>
          <a:lstStyle/>
          <a:p>
            <a:r>
              <a:rPr lang="en-AU" dirty="0"/>
              <a:t>Poll generation</a:t>
            </a:r>
          </a:p>
          <a:p>
            <a:pPr lvl="1"/>
            <a:r>
              <a:rPr lang="en-AU" dirty="0"/>
              <a:t>Replicated question 1 with different wording</a:t>
            </a:r>
          </a:p>
          <a:p>
            <a:r>
              <a:rPr lang="en-AU" dirty="0"/>
              <a:t>Posting poll to Facebook (with results)</a:t>
            </a:r>
          </a:p>
          <a:p>
            <a:pPr lvl="1"/>
            <a:r>
              <a:rPr lang="en-AU" dirty="0"/>
              <a:t>Posted at optimal time for receiving votes</a:t>
            </a:r>
          </a:p>
          <a:p>
            <a:r>
              <a:rPr lang="en-AU" dirty="0"/>
              <a:t>What we’ve learnt </a:t>
            </a:r>
          </a:p>
          <a:p>
            <a:pPr lvl="1"/>
            <a:r>
              <a:rPr lang="en-AU" dirty="0"/>
              <a:t>(that website is much more desirable; agrees with survey results)</a:t>
            </a:r>
          </a:p>
          <a:p>
            <a:pPr lvl="1"/>
            <a:r>
              <a:rPr lang="en-AU" dirty="0"/>
              <a:t>Strengthens the idea around a website design</a:t>
            </a:r>
          </a:p>
        </p:txBody>
      </p:sp>
    </p:spTree>
    <p:extLst>
      <p:ext uri="{BB962C8B-B14F-4D97-AF65-F5344CB8AC3E}">
        <p14:creationId xmlns:p14="http://schemas.microsoft.com/office/powerpoint/2010/main" val="437747055"/>
      </p:ext>
    </p:extLst>
  </p:cSld>
  <p:clrMapOvr>
    <a:masterClrMapping/>
  </p:clrMapOvr>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1210</TotalTime>
  <Words>704</Words>
  <Application>Microsoft Office PowerPoint</Application>
  <PresentationFormat>Widescreen</PresentationFormat>
  <Paragraphs>219</Paragraphs>
  <Slides>20</Slides>
  <Notes>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 Unicode MS</vt:lpstr>
      <vt:lpstr>Arial</vt:lpstr>
      <vt:lpstr>Calibri</vt:lpstr>
      <vt:lpstr>Century Schoolbook</vt:lpstr>
      <vt:lpstr>Courier New</vt:lpstr>
      <vt:lpstr>Garamond</vt:lpstr>
      <vt:lpstr>Helvetica</vt:lpstr>
      <vt:lpstr>Segoe UI</vt:lpstr>
      <vt:lpstr>Wingdings</vt:lpstr>
      <vt:lpstr>Wingdings 2</vt:lpstr>
      <vt:lpstr>View</vt:lpstr>
      <vt:lpstr>AI Course Selection</vt:lpstr>
      <vt:lpstr>Progress</vt:lpstr>
      <vt:lpstr>Our Story</vt:lpstr>
      <vt:lpstr>Project Timeline</vt:lpstr>
      <vt:lpstr>Data Collection Channels</vt:lpstr>
      <vt:lpstr>Chatbot, Website, or App?</vt:lpstr>
      <vt:lpstr>PowerPoint Presentation</vt:lpstr>
      <vt:lpstr>Data collection</vt:lpstr>
      <vt:lpstr>Data collection</vt:lpstr>
      <vt:lpstr>Data collection</vt:lpstr>
      <vt:lpstr>Data collection</vt:lpstr>
      <vt:lpstr>PowerPoint Presentation</vt:lpstr>
      <vt:lpstr>PowerPoint Presentation</vt:lpstr>
      <vt:lpstr>PowerPoint Presentation</vt:lpstr>
      <vt:lpstr>Define phase (Summary)</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Yong Lim</cp:lastModifiedBy>
  <cp:revision>178</cp:revision>
  <dcterms:created xsi:type="dcterms:W3CDTF">2018-03-22T09:00:38Z</dcterms:created>
  <dcterms:modified xsi:type="dcterms:W3CDTF">2018-03-26T14:45:03Z</dcterms:modified>
</cp:coreProperties>
</file>